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0" r:id="rId2"/>
    <p:sldId id="257" r:id="rId3"/>
    <p:sldId id="259" r:id="rId4"/>
    <p:sldId id="261" r:id="rId5"/>
    <p:sldId id="265" r:id="rId6"/>
    <p:sldId id="267" r:id="rId7"/>
    <p:sldId id="276" r:id="rId8"/>
    <p:sldId id="278" r:id="rId9"/>
    <p:sldId id="279" r:id="rId10"/>
    <p:sldId id="280" r:id="rId11"/>
    <p:sldId id="272" r:id="rId12"/>
    <p:sldId id="274" r:id="rId13"/>
    <p:sldId id="266" r:id="rId14"/>
    <p:sldId id="268" r:id="rId15"/>
    <p:sldId id="269" r:id="rId16"/>
    <p:sldId id="270" r:id="rId17"/>
    <p:sldId id="271" r:id="rId18"/>
    <p:sldId id="282" r:id="rId19"/>
    <p:sldId id="281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834F3C-FBD1-4240-BE8D-711862C8C3A7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F8DB1-C160-418B-8901-003E278B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98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876F0A-D139-4302-ABED-5BE12CB6C1F2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9B9C46-FAD0-4438-BA01-A66704011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1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91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Data</a:t>
            </a:r>
            <a:r>
              <a:rPr lang="en-US" baseline="0" dirty="0">
                <a:latin typeface="Calibri" charset="0"/>
                <a:ea typeface="ＭＳ Ｐゴシック" charset="0"/>
                <a:cs typeface="ＭＳ Ｐゴシック" charset="0"/>
              </a:rPr>
              <a:t> and inquiry are a way through the discomfort of discussing race and of discussing our own practices and policies. 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9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95B9CE-317A-204C-A269-9441D1C1CB89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2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17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4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0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4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7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2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5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C3D2D-4F45-4DDB-B422-A2EB694109F0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A8223-ADAB-454E-A411-5B73A4AB2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1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tl.yale.edu/sites/default/files/basic-page-supplementary-materials-files/effect_of_syllabus_tone_student_perceptions_of_instructor_and_course_spe_2011_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tl.yale.edu/sites/default/files/basic-page-supplementary-materials-files/effect_of_syllabus_tone_student_perceptions_of_instructor_and_course_spe_2011_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tl.yale.edu/sites/default/files/basic-page-supplementary-materials-files/effect_of_syllabus_tone_student_perceptions_of_instructor_and_course_spe_2011_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BADE5-7697-4DCD-968F-D0F6827A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5800" y="365126"/>
            <a:ext cx="10515600" cy="18166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Becoming Equity-Minded Faculty </a:t>
            </a:r>
            <a:br>
              <a:rPr lang="en-US" sz="5300" b="1" dirty="0"/>
            </a:br>
            <a:r>
              <a:rPr lang="en-US" sz="5300" b="1" dirty="0"/>
              <a:t>through Your Syllabus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Lara and Greg Baxley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3AA7-D138-40B4-ACCC-50C34561D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090" y="2181727"/>
            <a:ext cx="8251177" cy="4351338"/>
          </a:xfrm>
        </p:spPr>
        <p:txBody>
          <a:bodyPr/>
          <a:lstStyle/>
          <a:p>
            <a:endParaRPr lang="en-US" sz="3200" dirty="0"/>
          </a:p>
          <a:p>
            <a:r>
              <a:rPr lang="en-US" sz="3200" dirty="0" smtClean="0"/>
              <a:t>Does </a:t>
            </a:r>
            <a:r>
              <a:rPr lang="en-US" sz="3200" dirty="0"/>
              <a:t>your syllabus language affect students?</a:t>
            </a:r>
          </a:p>
          <a:p>
            <a:r>
              <a:rPr lang="en-US" sz="3200" dirty="0"/>
              <a:t>Can your syllabus be a tool to help reduce equity gaps?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ADDBE3-B26D-48D8-A197-C3E6A87D7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708" y="4562475"/>
            <a:ext cx="3280292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3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What Do Our Students Say?</a:t>
            </a:r>
            <a:br>
              <a:rPr lang="en-US" sz="3600" dirty="0" smtClean="0">
                <a:latin typeface="+mn-lt"/>
              </a:rPr>
            </a:br>
            <a:r>
              <a:rPr lang="en-US" sz="2700" dirty="0">
                <a:solidFill>
                  <a:srgbClr val="0000FF"/>
                </a:solidFill>
              </a:rPr>
              <a:t>Results from 183 Cuesta College </a:t>
            </a:r>
            <a:r>
              <a:rPr lang="en-US" sz="2700" dirty="0" err="1">
                <a:solidFill>
                  <a:srgbClr val="0000FF"/>
                </a:solidFill>
              </a:rPr>
              <a:t>math&amp;chemistry</a:t>
            </a:r>
            <a:r>
              <a:rPr lang="en-US" sz="2700" dirty="0">
                <a:solidFill>
                  <a:srgbClr val="0000FF"/>
                </a:solidFill>
              </a:rPr>
              <a:t> students</a:t>
            </a:r>
            <a:endParaRPr lang="en-US" sz="27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2769"/>
            <a:ext cx="7214839" cy="457419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200" dirty="0"/>
              <a:t>D</a:t>
            </a:r>
            <a:r>
              <a:rPr lang="en-US" sz="2200" dirty="0" smtClean="0"/>
              <a:t>isability services policy</a:t>
            </a:r>
            <a:endParaRPr lang="en-US" sz="2200" dirty="0"/>
          </a:p>
          <a:p>
            <a:pPr marL="346075" lvl="0" indent="-346075">
              <a:buFont typeface="+mj-lt"/>
              <a:buAutoNum type="romanUcPeriod"/>
            </a:pPr>
            <a:r>
              <a:rPr lang="en-US" sz="2000" dirty="0"/>
              <a:t>“If you have concerns or disabilities that affect your learning, contact DSPS at 546–3148 as soon as possible.  DSPS testing forms must be submitted at least 2 days prior to an exam</a:t>
            </a:r>
            <a:r>
              <a:rPr lang="en-US" sz="2000" dirty="0" smtClean="0"/>
              <a:t>.”</a:t>
            </a:r>
          </a:p>
          <a:p>
            <a:pPr marL="346075" lvl="0" indent="-346075">
              <a:buFont typeface="+mj-lt"/>
              <a:buAutoNum type="romanUcPeriod"/>
            </a:pPr>
            <a:endParaRPr lang="en-US" sz="2000" dirty="0" smtClean="0"/>
          </a:p>
          <a:p>
            <a:pPr marL="346075" lvl="0" indent="-346075">
              <a:buFont typeface="+mj-lt"/>
              <a:buAutoNum type="romanUcPeriod"/>
            </a:pPr>
            <a:r>
              <a:rPr lang="en-US" sz="2000" dirty="0"/>
              <a:t> “Some students may face learning disabilities or challenges that affect their academic performance. If you need assistance with accommodating a learning or physical disability, please contact DSPS at 546–3148.  Accommodations need to be arranged at least 2 days prior to an exam</a:t>
            </a:r>
            <a:r>
              <a:rPr lang="en-US" sz="2000" dirty="0" smtClean="0"/>
              <a:t>.”</a:t>
            </a:r>
            <a:endParaRPr lang="en-US" sz="2000" dirty="0"/>
          </a:p>
          <a:p>
            <a:pPr marL="623888" lvl="0" indent="-279400">
              <a:buFont typeface="+mj-lt"/>
              <a:buAutoNum type="alphaLcPeriod"/>
            </a:pPr>
            <a:r>
              <a:rPr lang="en-US" sz="2200" dirty="0"/>
              <a:t>I do not have a preference </a:t>
            </a:r>
            <a:endParaRPr lang="en-US" sz="2200" dirty="0" smtClean="0"/>
          </a:p>
          <a:p>
            <a:pPr marL="623888" lvl="0" indent="-279400">
              <a:buFont typeface="+mj-lt"/>
              <a:buAutoNum type="alphaLcPeriod"/>
            </a:pPr>
            <a:r>
              <a:rPr lang="en-US" sz="2200" dirty="0" smtClean="0"/>
              <a:t>I </a:t>
            </a:r>
            <a:r>
              <a:rPr lang="en-US" sz="2200" dirty="0"/>
              <a:t>prefer statement I because it is more welcoming to me</a:t>
            </a:r>
          </a:p>
          <a:p>
            <a:pPr marL="623888" lvl="0" indent="-279400">
              <a:buFont typeface="+mj-lt"/>
              <a:buAutoNum type="alphaLcPeriod"/>
            </a:pPr>
            <a:r>
              <a:rPr lang="en-US" sz="2200" dirty="0"/>
              <a:t>I prefer statement I because it is more direct</a:t>
            </a:r>
          </a:p>
          <a:p>
            <a:pPr marL="623888" lvl="0" indent="-279400">
              <a:buFont typeface="+mj-lt"/>
              <a:buAutoNum type="alphaLcPeriod"/>
            </a:pPr>
            <a:r>
              <a:rPr lang="en-US" sz="2200" dirty="0"/>
              <a:t>I prefer statement II because it is more welcoming to </a:t>
            </a:r>
            <a:r>
              <a:rPr lang="en-US" sz="2200" dirty="0" smtClean="0"/>
              <a:t>me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672038" y="4911372"/>
            <a:ext cx="671979" cy="1695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200" dirty="0" smtClean="0">
                <a:solidFill>
                  <a:srgbClr val="FF0000"/>
                </a:solidFill>
              </a:rPr>
              <a:t>27%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200" dirty="0" smtClean="0">
                <a:solidFill>
                  <a:srgbClr val="FF0000"/>
                </a:solidFill>
              </a:rPr>
              <a:t>4%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200" dirty="0" smtClean="0">
                <a:solidFill>
                  <a:srgbClr val="FF0000"/>
                </a:solidFill>
              </a:rPr>
              <a:t>18%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200" dirty="0" smtClean="0">
                <a:solidFill>
                  <a:srgbClr val="FF0000"/>
                </a:solidFill>
              </a:rPr>
              <a:t>50%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2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C98056-DD14-42E7-B87C-32958F435E3B}"/>
              </a:ext>
            </a:extLst>
          </p:cNvPr>
          <p:cNvSpPr txBox="1"/>
          <p:nvPr/>
        </p:nvSpPr>
        <p:spPr>
          <a:xfrm>
            <a:off x="616635" y="502734"/>
            <a:ext cx="831635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Review Statement #1</a:t>
            </a:r>
            <a:endParaRPr lang="en-US" sz="2800" b="1" dirty="0"/>
          </a:p>
          <a:p>
            <a:endParaRPr lang="en-US" sz="2800" dirty="0"/>
          </a:p>
          <a:p>
            <a:r>
              <a:rPr lang="en-US" sz="2800" dirty="0" smtClean="0"/>
              <a:t>What is your reaction to this portion of a syllabus: </a:t>
            </a:r>
            <a:br>
              <a:rPr lang="en-US" sz="2800" dirty="0" smtClean="0"/>
            </a:br>
            <a:r>
              <a:rPr lang="en-US" sz="2400" dirty="0" smtClean="0"/>
              <a:t>(it’s the first section below instructor contact info)</a:t>
            </a:r>
            <a:r>
              <a:rPr lang="en-US" sz="2800" dirty="0" smtClean="0"/>
              <a:t>  </a:t>
            </a:r>
          </a:p>
          <a:p>
            <a:endParaRPr lang="en-US" sz="2800" dirty="0" smtClean="0"/>
          </a:p>
          <a:p>
            <a:r>
              <a:rPr lang="en-US" sz="2400" b="1" dirty="0" smtClean="0"/>
              <a:t>“Attendance Policy: </a:t>
            </a:r>
            <a:r>
              <a:rPr lang="en-US" sz="2400" b="1" dirty="0"/>
              <a:t>There are NO makeup </a:t>
            </a:r>
            <a:r>
              <a:rPr lang="en-US" sz="2400" b="1" dirty="0" smtClean="0"/>
              <a:t>activities! </a:t>
            </a:r>
            <a:r>
              <a:rPr lang="en-US" sz="2400" dirty="0" smtClean="0"/>
              <a:t>I will drop your lowest activity score, which will be a zero if you miss a day. </a:t>
            </a:r>
            <a:r>
              <a:rPr lang="en-US" sz="2400" b="1" dirty="0"/>
              <a:t>If you are more than </a:t>
            </a:r>
            <a:r>
              <a:rPr lang="en-US" sz="2400" b="1" dirty="0" smtClean="0"/>
              <a:t>five minutes </a:t>
            </a:r>
            <a:r>
              <a:rPr lang="en-US" sz="2400" b="1" dirty="0"/>
              <a:t>late for </a:t>
            </a:r>
            <a:r>
              <a:rPr lang="en-US" sz="2400" b="1" dirty="0" smtClean="0"/>
              <a:t>an activity, </a:t>
            </a:r>
            <a:r>
              <a:rPr lang="en-US" sz="2400" b="1" dirty="0"/>
              <a:t>you may be dismissed from that </a:t>
            </a:r>
            <a:r>
              <a:rPr lang="en-US" sz="2400" b="1" dirty="0" smtClean="0"/>
              <a:t>day. </a:t>
            </a:r>
            <a:r>
              <a:rPr lang="en-US" sz="2400" dirty="0" smtClean="0"/>
              <a:t>Any </a:t>
            </a:r>
            <a:r>
              <a:rPr lang="en-US" sz="2400" i="1" dirty="0" smtClean="0"/>
              <a:t>athletic </a:t>
            </a:r>
            <a:r>
              <a:rPr lang="en-US" sz="2400" dirty="0"/>
              <a:t>conflicts </a:t>
            </a:r>
            <a:r>
              <a:rPr lang="en-US" sz="2400" dirty="0" smtClean="0"/>
              <a:t>must </a:t>
            </a:r>
            <a:r>
              <a:rPr lang="en-US" sz="2400" dirty="0"/>
              <a:t>be brought to </a:t>
            </a:r>
            <a:r>
              <a:rPr lang="en-US" sz="2400" dirty="0" smtClean="0"/>
              <a:t>my attention during the </a:t>
            </a:r>
            <a:r>
              <a:rPr lang="en-US" sz="2400" dirty="0"/>
              <a:t>first week of </a:t>
            </a:r>
            <a:r>
              <a:rPr lang="en-US" sz="2400" dirty="0" smtClean="0"/>
              <a:t>class or it will not be considered.”</a:t>
            </a:r>
          </a:p>
          <a:p>
            <a:endParaRPr lang="en-US" sz="2400" dirty="0"/>
          </a:p>
          <a:p>
            <a:r>
              <a:rPr lang="en-US" sz="2800" dirty="0" smtClean="0"/>
              <a:t>Can this statement be made to be more student focused while retaining the same rules?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70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C98056-DD14-42E7-B87C-32958F435E3B}"/>
              </a:ext>
            </a:extLst>
          </p:cNvPr>
          <p:cNvSpPr txBox="1"/>
          <p:nvPr/>
        </p:nvSpPr>
        <p:spPr>
          <a:xfrm>
            <a:off x="616635" y="502734"/>
            <a:ext cx="810767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Review Statement #2</a:t>
            </a:r>
            <a:endParaRPr lang="en-US" sz="2800" b="1" dirty="0"/>
          </a:p>
          <a:p>
            <a:endParaRPr lang="en-US" sz="2800" dirty="0"/>
          </a:p>
          <a:p>
            <a:r>
              <a:rPr lang="en-US" sz="2800" dirty="0" smtClean="0"/>
              <a:t>Can this statement be made to be more student focused while retaining the same rules?</a:t>
            </a:r>
          </a:p>
          <a:p>
            <a:endParaRPr lang="en-US" sz="2800" dirty="0"/>
          </a:p>
          <a:p>
            <a:r>
              <a:rPr lang="en-US" sz="2400" dirty="0" smtClean="0"/>
              <a:t>"</a:t>
            </a:r>
            <a:r>
              <a:rPr lang="en-US" sz="2400" b="1" dirty="0" smtClean="0"/>
              <a:t>Grammar: </a:t>
            </a:r>
            <a:r>
              <a:rPr lang="en-US" sz="2400" dirty="0" smtClean="0"/>
              <a:t>A solid </a:t>
            </a:r>
            <a:r>
              <a:rPr lang="en-US" sz="2400" dirty="0"/>
              <a:t>grasp of English grammar is required for </a:t>
            </a:r>
            <a:r>
              <a:rPr lang="en-US" sz="2400" dirty="0" smtClean="0"/>
              <a:t>my history course</a:t>
            </a:r>
            <a:r>
              <a:rPr lang="en-US" sz="2400" dirty="0"/>
              <a:t>. The level of </a:t>
            </a:r>
            <a:r>
              <a:rPr lang="en-US" sz="2400" dirty="0" smtClean="0"/>
              <a:t>writing expected </a:t>
            </a:r>
            <a:r>
              <a:rPr lang="en-US" sz="2400" dirty="0"/>
              <a:t>means that you must be able to produce grammatical English sentences </a:t>
            </a:r>
            <a:r>
              <a:rPr lang="en-US" sz="2400" dirty="0" smtClean="0"/>
              <a:t>without </a:t>
            </a:r>
            <a:r>
              <a:rPr lang="en-US" sz="2400" dirty="0"/>
              <a:t>significant extra effort. The class does not include instruction in grammar. </a:t>
            </a:r>
            <a:r>
              <a:rPr lang="en-US" sz="2400" dirty="0" smtClean="0"/>
              <a:t>It </a:t>
            </a:r>
            <a:r>
              <a:rPr lang="en-US" sz="2400" dirty="0"/>
              <a:t>may be possible to bring your grammar up to the necessary level through outside work, but only if it is already near the minimum requirements. </a:t>
            </a:r>
            <a:r>
              <a:rPr lang="en-US" sz="2400" b="1" dirty="0"/>
              <a:t>A paper with significant grammar errors </a:t>
            </a:r>
            <a:r>
              <a:rPr lang="en-US" sz="2400" b="1" u="sng" dirty="0"/>
              <a:t>cannot receive a passing grade</a:t>
            </a:r>
            <a:r>
              <a:rPr lang="en-US" sz="2400" b="1" dirty="0"/>
              <a:t>, regardless of the quality of its other aspects</a:t>
            </a:r>
            <a:r>
              <a:rPr lang="en-US" sz="2400" dirty="0"/>
              <a:t>."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35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BADE5-7697-4DCD-968F-D0F6827A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933" y="222616"/>
            <a:ext cx="9239865" cy="686159"/>
          </a:xfrm>
        </p:spPr>
        <p:txBody>
          <a:bodyPr>
            <a:noAutofit/>
          </a:bodyPr>
          <a:lstStyle/>
          <a:p>
            <a:r>
              <a:rPr lang="en-US" sz="3200" b="1" dirty="0"/>
              <a:t>Becoming Equity-Minded Faculty through Your Syllabus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3AA7-D138-40B4-ACCC-50C34561D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4" y="908775"/>
            <a:ext cx="8209936" cy="1657444"/>
          </a:xfrm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Syllabus Review Part 1:</a:t>
            </a:r>
          </a:p>
          <a:p>
            <a:pPr marL="0" indent="0">
              <a:buNone/>
            </a:pPr>
            <a:r>
              <a:rPr lang="en-US" sz="3200" dirty="0"/>
              <a:t>Who is the target audience for your syllabus?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7" name="Picture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FBECE977-7744-4D99-964B-537F3EC35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56947"/>
            <a:ext cx="1529618" cy="17845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CB6A4E-AA25-4B6D-9E8E-0AF3C34C91B0}"/>
              </a:ext>
            </a:extLst>
          </p:cNvPr>
          <p:cNvSpPr txBox="1"/>
          <p:nvPr/>
        </p:nvSpPr>
        <p:spPr>
          <a:xfrm>
            <a:off x="1824587" y="2927914"/>
            <a:ext cx="702321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The institution </a:t>
            </a:r>
            <a:r>
              <a:rPr lang="en-US" sz="2800" dirty="0"/>
              <a:t>(college requirements)</a:t>
            </a:r>
            <a:r>
              <a:rPr lang="en-US" sz="3200" dirty="0"/>
              <a:t>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You  </a:t>
            </a:r>
            <a:r>
              <a:rPr lang="en-US" sz="2800" dirty="0"/>
              <a:t>(your rules and policies)</a:t>
            </a: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students </a:t>
            </a:r>
            <a:r>
              <a:rPr lang="en-US" sz="2800" dirty="0"/>
              <a:t>(assignment list, how to succeed, where to find services)</a:t>
            </a:r>
            <a:r>
              <a:rPr lang="en-US" sz="3200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7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BADE5-7697-4DCD-968F-D0F6827A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933" y="222616"/>
            <a:ext cx="9239865" cy="686159"/>
          </a:xfrm>
        </p:spPr>
        <p:txBody>
          <a:bodyPr>
            <a:noAutofit/>
          </a:bodyPr>
          <a:lstStyle/>
          <a:p>
            <a:r>
              <a:rPr lang="en-US" sz="3200" b="1" dirty="0"/>
              <a:t>Becoming Equity-Minded Faculty through Your Syllabus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3AA7-D138-40B4-ACCC-50C34561D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4" y="908775"/>
            <a:ext cx="8209936" cy="1657444"/>
          </a:xfrm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Syllabus Review Part 1:</a:t>
            </a:r>
          </a:p>
          <a:p>
            <a:pPr marL="0" indent="0">
              <a:buNone/>
            </a:pPr>
            <a:r>
              <a:rPr lang="en-US" sz="3200" dirty="0"/>
              <a:t>Who is the target audience for your syllabus?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7" name="Picture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FBECE977-7744-4D99-964B-537F3EC35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56947"/>
            <a:ext cx="1529618" cy="17845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CB6A4E-AA25-4B6D-9E8E-0AF3C34C91B0}"/>
              </a:ext>
            </a:extLst>
          </p:cNvPr>
          <p:cNvSpPr txBox="1"/>
          <p:nvPr/>
        </p:nvSpPr>
        <p:spPr>
          <a:xfrm>
            <a:off x="1824587" y="2927914"/>
            <a:ext cx="70232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Count </a:t>
            </a:r>
            <a:r>
              <a:rPr lang="en-US" sz="3200" dirty="0"/>
              <a:t>the number of sections in which you’ve listed ‘students’ as the main target audience compared to the other groups.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Are you surprised by the results?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0356F5-87C1-4581-BF24-EC93BD3B4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8" y="120599"/>
            <a:ext cx="3168936" cy="28046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C98056-DD14-42E7-B87C-32958F435E3B}"/>
              </a:ext>
            </a:extLst>
          </p:cNvPr>
          <p:cNvSpPr txBox="1"/>
          <p:nvPr/>
        </p:nvSpPr>
        <p:spPr>
          <a:xfrm>
            <a:off x="518161" y="2753565"/>
            <a:ext cx="81076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Fun fact about syllabi </a:t>
            </a:r>
            <a:r>
              <a:rPr lang="en-US" sz="2800" b="1" dirty="0" smtClean="0"/>
              <a:t>#2</a:t>
            </a:r>
            <a:endParaRPr lang="en-US" sz="2800" b="1" dirty="0"/>
          </a:p>
          <a:p>
            <a:endParaRPr lang="en-US" sz="2800" dirty="0"/>
          </a:p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and 2</a:t>
            </a:r>
            <a:r>
              <a:rPr lang="en-US" sz="2800" baseline="30000" dirty="0"/>
              <a:t>nd</a:t>
            </a:r>
            <a:r>
              <a:rPr lang="en-US" sz="2800" dirty="0"/>
              <a:t> year students are particularly sensitive to the wording of the syllabi.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15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3AA7-D138-40B4-ACCC-50C34561D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14" y="246276"/>
            <a:ext cx="8209936" cy="165744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Syllabus Review Part 2: Does your syllabus demonstrate these equity-minded practices?</a:t>
            </a:r>
          </a:p>
          <a:p>
            <a:pPr marL="0" indent="0">
              <a:buNone/>
            </a:pPr>
            <a:r>
              <a:rPr lang="en-US" dirty="0"/>
              <a:t>Review your syllabus for each of these 4 practices: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7" name="Picture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FBECE977-7744-4D99-964B-537F3EC35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89600"/>
            <a:ext cx="987344" cy="11519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CB6A4E-AA25-4B6D-9E8E-0AF3C34C91B0}"/>
              </a:ext>
            </a:extLst>
          </p:cNvPr>
          <p:cNvSpPr txBox="1"/>
          <p:nvPr/>
        </p:nvSpPr>
        <p:spPr>
          <a:xfrm>
            <a:off x="587751" y="1877040"/>
            <a:ext cx="836998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Demystifying</a:t>
            </a:r>
            <a:r>
              <a:rPr lang="en-US" sz="3200" dirty="0"/>
              <a:t> </a:t>
            </a:r>
            <a:r>
              <a:rPr lang="en-US" sz="2800" dirty="0"/>
              <a:t>college policies and practices: </a:t>
            </a:r>
            <a:br>
              <a:rPr lang="en-US" sz="2800" dirty="0"/>
            </a:br>
            <a:r>
              <a:rPr lang="en-US" sz="2800" dirty="0"/>
              <a:t>helping first-year students make sense of college</a:t>
            </a:r>
            <a:r>
              <a:rPr lang="en-US" sz="3200" dirty="0"/>
              <a:t>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Welcoming</a:t>
            </a:r>
            <a:r>
              <a:rPr lang="en-US" sz="3200" dirty="0"/>
              <a:t> </a:t>
            </a:r>
            <a:r>
              <a:rPr lang="en-US" sz="2800" dirty="0"/>
              <a:t>students and creating a positive  learning environment where students know you care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Validating</a:t>
            </a:r>
            <a:r>
              <a:rPr lang="en-US" sz="2800" dirty="0"/>
              <a:t> students’ ability to be successful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Representing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 range of racial/ethnic experiences and backgrounds in assignments and readings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3AA7-D138-40B4-ACCC-50C34561D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14" y="246276"/>
            <a:ext cx="8209936" cy="165744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Syllabus Review Part 2: Does your syllabus demonstrate these equity-minded practices?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7" name="Picture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FBECE977-7744-4D99-964B-537F3EC35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75829"/>
            <a:ext cx="1170576" cy="136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A8C57B-61B1-4C52-9E6E-7E3C7EC50A34}"/>
              </a:ext>
            </a:extLst>
          </p:cNvPr>
          <p:cNvSpPr txBox="1"/>
          <p:nvPr/>
        </p:nvSpPr>
        <p:spPr>
          <a:xfrm>
            <a:off x="778336" y="1628622"/>
            <a:ext cx="801935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Count </a:t>
            </a:r>
            <a:r>
              <a:rPr lang="en-US" sz="2800" dirty="0"/>
              <a:t>the number of sections that you’ve labelled with the 4 categories: </a:t>
            </a:r>
            <a:br>
              <a:rPr lang="en-US" sz="2800" dirty="0"/>
            </a:br>
            <a:r>
              <a:rPr lang="en-US" sz="2800" b="1" u="sng" dirty="0">
                <a:solidFill>
                  <a:srgbClr val="FF0000"/>
                </a:solidFill>
              </a:rPr>
              <a:t>Demystifying</a:t>
            </a:r>
            <a:r>
              <a:rPr lang="en-US" sz="2800" dirty="0"/>
              <a:t> </a:t>
            </a:r>
            <a:r>
              <a:rPr lang="en-US" sz="2800" b="1" u="sng" dirty="0">
                <a:solidFill>
                  <a:srgbClr val="FF0000"/>
                </a:solidFill>
              </a:rPr>
              <a:t>Welcoming Validating Representing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Are you surprised by the results?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Can you improve the language of your syllabus to be more welcoming and supportive to reduce equity gaps?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7" y="788870"/>
            <a:ext cx="7735712" cy="4351338"/>
          </a:xfrm>
        </p:spPr>
      </p:pic>
      <p:sp>
        <p:nvSpPr>
          <p:cNvPr id="5" name="TextBox 4"/>
          <p:cNvSpPr txBox="1"/>
          <p:nvPr/>
        </p:nvSpPr>
        <p:spPr>
          <a:xfrm>
            <a:off x="657919" y="5330280"/>
            <a:ext cx="78514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If you need any extra assistance, please feel free to contact on of us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138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0A980-08E7-4E4A-8B71-81591EDD1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3" y="1794510"/>
            <a:ext cx="9025467" cy="30216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43F82D-D298-4BF9-BE7A-62576FE1EB1F}"/>
              </a:ext>
            </a:extLst>
          </p:cNvPr>
          <p:cNvSpPr txBox="1"/>
          <p:nvPr/>
        </p:nvSpPr>
        <p:spPr>
          <a:xfrm>
            <a:off x="560894" y="5511357"/>
            <a:ext cx="8022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= 87</a:t>
            </a:r>
          </a:p>
          <a:p>
            <a:r>
              <a:rPr lang="en-US" i="1" dirty="0"/>
              <a:t>www.apa.org/pubs/journals/features/stl-stl0000066.pdf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9E53D3F-13CB-4F8B-BD76-F62EA3075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132" y="55563"/>
            <a:ext cx="7984067" cy="1349904"/>
          </a:xfrm>
        </p:spPr>
        <p:txBody>
          <a:bodyPr>
            <a:normAutofit/>
          </a:bodyPr>
          <a:lstStyle/>
          <a:p>
            <a:r>
              <a:rPr lang="en-US" sz="3600" dirty="0"/>
              <a:t>Students respond more favorably to </a:t>
            </a:r>
            <a:r>
              <a:rPr lang="en-US" sz="3600" dirty="0" smtClean="0"/>
              <a:t>warm or learner-centered </a:t>
            </a:r>
            <a:r>
              <a:rPr lang="en-US" sz="3600" dirty="0"/>
              <a:t>language</a:t>
            </a:r>
          </a:p>
        </p:txBody>
      </p:sp>
    </p:spTree>
    <p:extLst>
      <p:ext uri="{BB962C8B-B14F-4D97-AF65-F5344CB8AC3E}">
        <p14:creationId xmlns:p14="http://schemas.microsoft.com/office/powerpoint/2010/main" val="150855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0" y="273492"/>
            <a:ext cx="9144000" cy="703263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lIns="68564" tIns="34289" rIns="68564" bIns="3428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6950">
              <a:defRPr/>
            </a:pPr>
            <a:r>
              <a:rPr lang="en-US" sz="3400" dirty="0">
                <a:solidFill>
                  <a:prstClr val="white"/>
                </a:solidFill>
                <a:latin typeface="Century Gothic" panose="020B0502020202020204" pitchFamily="34" charset="0"/>
                <a:cs typeface="ＭＳ Ｐゴシック" charset="0"/>
              </a:rPr>
              <a:t>Becoming an Equity Leader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029" y="1261940"/>
            <a:ext cx="8093075" cy="4961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6950">
              <a:lnSpc>
                <a:spcPct val="80000"/>
              </a:lnSpc>
              <a:defRPr/>
            </a:pPr>
            <a:r>
              <a:rPr lang="en-US" sz="3200" b="1" i="1" dirty="0">
                <a:solidFill>
                  <a:srgbClr val="000000"/>
                </a:solidFill>
                <a:ea typeface="ＭＳ Ｐゴシック" charset="0"/>
                <a:cs typeface="Cambria"/>
              </a:rPr>
              <a:t>Create equity by building your capacity to…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" y="1900409"/>
            <a:ext cx="85953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AutoNum type="arabicPlain"/>
            </a:pPr>
            <a:r>
              <a:rPr lang="en-US" sz="2400" dirty="0">
                <a:solidFill>
                  <a:prstClr val="black"/>
                </a:solidFill>
                <a:latin typeface="Century Gothic"/>
              </a:rPr>
              <a:t>Talk about race by naming where there are gaps by race and ethnicity and where there are no gaps.</a:t>
            </a:r>
          </a:p>
          <a:p>
            <a:endParaRPr lang="en-US" sz="2400" dirty="0">
              <a:solidFill>
                <a:prstClr val="black"/>
              </a:solidFill>
              <a:latin typeface="Century Gothic"/>
            </a:endParaRPr>
          </a:p>
          <a:p>
            <a:pPr marL="468313" indent="-468313"/>
            <a:r>
              <a:rPr lang="en-US" sz="2400" dirty="0">
                <a:solidFill>
                  <a:prstClr val="black"/>
                </a:solidFill>
                <a:latin typeface="Century Gothic"/>
              </a:rPr>
              <a:t>2	Focus on what you can change – in the classroom, department and campus. </a:t>
            </a:r>
          </a:p>
          <a:p>
            <a:endParaRPr lang="en-US" sz="2400" dirty="0">
              <a:solidFill>
                <a:prstClr val="black"/>
              </a:solidFill>
              <a:latin typeface="Century Gothic"/>
            </a:endParaRPr>
          </a:p>
          <a:p>
            <a:pPr marL="468313" indent="-468313">
              <a:buAutoNum type="arabicPlain" startAt="3"/>
            </a:pPr>
            <a:r>
              <a:rPr lang="en-US" sz="2400" dirty="0">
                <a:solidFill>
                  <a:prstClr val="black"/>
                </a:solidFill>
                <a:latin typeface="Century Gothic"/>
              </a:rPr>
              <a:t>Ground recommendations and solutions in data, your learning about yourself and your unique context. </a:t>
            </a:r>
          </a:p>
          <a:p>
            <a:pPr marL="468313" indent="-468313">
              <a:buAutoNum type="arabicPlain" startAt="3"/>
            </a:pPr>
            <a:endParaRPr lang="en-US" sz="2400" dirty="0">
              <a:solidFill>
                <a:prstClr val="black"/>
              </a:solidFill>
              <a:latin typeface="Century Gothic"/>
            </a:endParaRPr>
          </a:p>
          <a:p>
            <a:pPr marL="468313" indent="-468313">
              <a:buAutoNum type="arabicPlain" startAt="3"/>
            </a:pPr>
            <a:r>
              <a:rPr lang="en-US" sz="2400" dirty="0">
                <a:solidFill>
                  <a:prstClr val="black"/>
                </a:solidFill>
                <a:latin typeface="Century Gothic"/>
              </a:rPr>
              <a:t>Understand that you are doing “the good” even when it feels uncomfortable.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65" y="6420296"/>
            <a:ext cx="1758164" cy="30740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B427A220-56FF-4967-BE56-23B8B95F0259}"/>
              </a:ext>
            </a:extLst>
          </p:cNvPr>
          <p:cNvSpPr/>
          <p:nvPr/>
        </p:nvSpPr>
        <p:spPr>
          <a:xfrm>
            <a:off x="1" y="2643722"/>
            <a:ext cx="6196077" cy="1382847"/>
          </a:xfrm>
          <a:prstGeom prst="ellipse">
            <a:avLst/>
          </a:prstGeom>
          <a:noFill/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FD177F-1B4D-49E8-9191-AD789E7D7AA4}"/>
              </a:ext>
            </a:extLst>
          </p:cNvPr>
          <p:cNvSpPr/>
          <p:nvPr/>
        </p:nvSpPr>
        <p:spPr>
          <a:xfrm>
            <a:off x="6721642" y="3945818"/>
            <a:ext cx="1347538" cy="753979"/>
          </a:xfrm>
          <a:prstGeom prst="ellipse">
            <a:avLst/>
          </a:prstGeom>
          <a:noFill/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BADE5-7697-4DCD-968F-D0F6827A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75360" y="229295"/>
            <a:ext cx="10515600" cy="1113155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Becoming Equity-Minded Faculty </a:t>
            </a:r>
            <a:br>
              <a:rPr lang="en-US" b="1" dirty="0"/>
            </a:br>
            <a:r>
              <a:rPr lang="en-US" b="1" dirty="0"/>
              <a:t>through Your Syllabus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3AA7-D138-40B4-ACCC-50C34561D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45" y="1896843"/>
            <a:ext cx="9322946" cy="2097927"/>
          </a:xfrm>
        </p:spPr>
        <p:txBody>
          <a:bodyPr>
            <a:normAutofit fontScale="55000" lnSpcReduction="20000"/>
          </a:bodyPr>
          <a:lstStyle/>
          <a:p>
            <a:endParaRPr lang="en-US" sz="3200" dirty="0"/>
          </a:p>
          <a:p>
            <a:pPr marL="0" indent="0">
              <a:buNone/>
            </a:pPr>
            <a:r>
              <a:rPr lang="en-US" sz="7600" dirty="0"/>
              <a:t>Equity review of a syllabus is NOT:</a:t>
            </a:r>
          </a:p>
          <a:p>
            <a:r>
              <a:rPr lang="en-US" sz="6700" dirty="0"/>
              <a:t>copying from the ‘good’ syllabus</a:t>
            </a:r>
          </a:p>
          <a:p>
            <a:r>
              <a:rPr lang="en-US" sz="6700" dirty="0"/>
              <a:t>removing rules or making the class easier.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A48C7-C432-48E0-A637-FC2AF48FA629}"/>
              </a:ext>
            </a:extLst>
          </p:cNvPr>
          <p:cNvSpPr txBox="1"/>
          <p:nvPr/>
        </p:nvSpPr>
        <p:spPr>
          <a:xfrm>
            <a:off x="2769256" y="6036025"/>
            <a:ext cx="6635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hlinkClick r:id="rId2"/>
              </a:rPr>
              <a:t>https://ctl.yale.edu/sites/default/files/basic-page-supplementary-materials-files/effect_of_syllabus_tone_student_perceptions_of_instructor_and_course_spe_2011_0.pdf</a:t>
            </a:r>
            <a:r>
              <a:rPr lang="en-US" sz="1200" dirty="0"/>
              <a:t> </a:t>
            </a:r>
          </a:p>
        </p:txBody>
      </p:sp>
      <p:pic>
        <p:nvPicPr>
          <p:cNvPr id="10" name="Picture 9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AE08CE60-366D-49E3-A382-E7F726C4B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60073"/>
            <a:ext cx="1798223" cy="209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BADE5-7697-4DCD-968F-D0F6827A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9266" y="-21428"/>
            <a:ext cx="10515600" cy="111315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Becoming Equity-Minded Faculty through Your Syllabus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3AA7-D138-40B4-ACCC-50C34561D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2" y="1091727"/>
            <a:ext cx="8209936" cy="154577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Wording in the syllabus makes a big difference in ‘warmth index’ as rated by Intro Psych students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A48C7-C432-48E0-A637-FC2AF48FA629}"/>
              </a:ext>
            </a:extLst>
          </p:cNvPr>
          <p:cNvSpPr txBox="1"/>
          <p:nvPr/>
        </p:nvSpPr>
        <p:spPr>
          <a:xfrm>
            <a:off x="2194069" y="6167040"/>
            <a:ext cx="6635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hlinkClick r:id="rId2"/>
              </a:rPr>
              <a:t>https://ctl.yale.edu/sites/default/files/basic-page-supplementary-materials-files/effect_of_syllabus_tone_student_perceptions_of_instructor_and_course_spe_2011_0.pdf</a:t>
            </a:r>
            <a:r>
              <a:rPr lang="en-US" sz="1200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55D472-DBD0-4596-A0DE-9E359AFA3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02308"/>
              </p:ext>
            </p:extLst>
          </p:nvPr>
        </p:nvGraphicFramePr>
        <p:xfrm>
          <a:off x="427702" y="2719479"/>
          <a:ext cx="8401665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311">
                  <a:extLst>
                    <a:ext uri="{9D8B030D-6E8A-4147-A177-3AD203B41FA5}">
                      <a16:colId xmlns:a16="http://schemas.microsoft.com/office/drawing/2014/main" val="689014554"/>
                    </a:ext>
                  </a:extLst>
                </a:gridCol>
                <a:gridCol w="3111910">
                  <a:extLst>
                    <a:ext uri="{9D8B030D-6E8A-4147-A177-3AD203B41FA5}">
                      <a16:colId xmlns:a16="http://schemas.microsoft.com/office/drawing/2014/main" val="357115390"/>
                    </a:ext>
                  </a:extLst>
                </a:gridCol>
                <a:gridCol w="3549444">
                  <a:extLst>
                    <a:ext uri="{9D8B030D-6E8A-4147-A177-3AD203B41FA5}">
                      <a16:colId xmlns:a16="http://schemas.microsoft.com/office/drawing/2014/main" val="630320214"/>
                    </a:ext>
                  </a:extLst>
                </a:gridCol>
              </a:tblGrid>
              <a:tr h="336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Direct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Warm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9819913"/>
                  </a:ext>
                </a:extLst>
              </a:tr>
              <a:tr h="2021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Office Hours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If you need to contact me outside of office hours, send email, call my office, or contact the department and leave a </a:t>
                      </a:r>
                      <a:r>
                        <a:rPr lang="en-US" sz="2400" dirty="0" smtClean="0">
                          <a:effectLst/>
                        </a:rPr>
                        <a:t>message.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 welcome you to contact me </a:t>
                      </a:r>
                      <a:r>
                        <a:rPr lang="en-US" sz="2400" dirty="0" smtClean="0">
                          <a:effectLst/>
                        </a:rPr>
                        <a:t>through Canvas, email, calling </a:t>
                      </a:r>
                      <a:r>
                        <a:rPr lang="en-US" sz="2400" dirty="0">
                          <a:effectLst/>
                        </a:rPr>
                        <a:t>my office, or </a:t>
                      </a:r>
                      <a:r>
                        <a:rPr lang="en-US" sz="2400" dirty="0" smtClean="0">
                          <a:effectLst/>
                        </a:rPr>
                        <a:t>you can contact </a:t>
                      </a:r>
                      <a:r>
                        <a:rPr lang="en-US" sz="2400" dirty="0">
                          <a:effectLst/>
                        </a:rPr>
                        <a:t>the department and leave a </a:t>
                      </a:r>
                      <a:r>
                        <a:rPr lang="en-US" sz="2400" dirty="0" smtClean="0">
                          <a:effectLst/>
                        </a:rPr>
                        <a:t>message.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6643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1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BADE5-7697-4DCD-968F-D0F6827A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9266" y="-21428"/>
            <a:ext cx="10515600" cy="111315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Becoming Equity-Minded Faculty through Your Syllabus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3AA7-D138-40B4-ACCC-50C34561D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2" y="1091727"/>
            <a:ext cx="8209936" cy="154577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Wording in the syllabus makes a big difference in ‘warmth index’ as rated by Intro Psych students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A48C7-C432-48E0-A637-FC2AF48FA629}"/>
              </a:ext>
            </a:extLst>
          </p:cNvPr>
          <p:cNvSpPr txBox="1"/>
          <p:nvPr/>
        </p:nvSpPr>
        <p:spPr>
          <a:xfrm>
            <a:off x="2194069" y="6167040"/>
            <a:ext cx="6635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hlinkClick r:id="rId2"/>
              </a:rPr>
              <a:t>https://ctl.yale.edu/sites/default/files/basic-page-supplementary-materials-files/effect_of_syllabus_tone_student_perceptions_of_instructor_and_course_spe_2011_0.pdf</a:t>
            </a:r>
            <a:r>
              <a:rPr lang="en-US" sz="1200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55D472-DBD0-4596-A0DE-9E359AFA3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17684"/>
              </p:ext>
            </p:extLst>
          </p:nvPr>
        </p:nvGraphicFramePr>
        <p:xfrm>
          <a:off x="427702" y="2719479"/>
          <a:ext cx="8401665" cy="3012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311">
                  <a:extLst>
                    <a:ext uri="{9D8B030D-6E8A-4147-A177-3AD203B41FA5}">
                      <a16:colId xmlns:a16="http://schemas.microsoft.com/office/drawing/2014/main" val="689014554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357115390"/>
                    </a:ext>
                  </a:extLst>
                </a:gridCol>
                <a:gridCol w="3490451">
                  <a:extLst>
                    <a:ext uri="{9D8B030D-6E8A-4147-A177-3AD203B41FA5}">
                      <a16:colId xmlns:a16="http://schemas.microsoft.com/office/drawing/2014/main" val="630320214"/>
                    </a:ext>
                  </a:extLst>
                </a:gridCol>
              </a:tblGrid>
              <a:tr h="452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Direct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Warm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9819913"/>
                  </a:ext>
                </a:extLst>
              </a:tr>
              <a:tr h="2021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Course objectives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 you are not yet a critical consumer of information about mental processes and behavior, it is important to complete all of the course activities.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Completing the course activities is important in helping you become a critical consumer of information about mental processes and behavior.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6643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6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0356F5-87C1-4581-BF24-EC93BD3B4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903" y="261276"/>
            <a:ext cx="3168936" cy="28046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C98056-DD14-42E7-B87C-32958F435E3B}"/>
              </a:ext>
            </a:extLst>
          </p:cNvPr>
          <p:cNvSpPr txBox="1"/>
          <p:nvPr/>
        </p:nvSpPr>
        <p:spPr>
          <a:xfrm>
            <a:off x="518161" y="2486279"/>
            <a:ext cx="81076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Fun fact about syllabi </a:t>
            </a:r>
            <a:r>
              <a:rPr lang="en-US" sz="2800" b="1" dirty="0" smtClean="0"/>
              <a:t>#1</a:t>
            </a:r>
            <a:endParaRPr lang="en-US" sz="2800" b="1" dirty="0"/>
          </a:p>
          <a:p>
            <a:endParaRPr lang="en-US" sz="2800" dirty="0"/>
          </a:p>
          <a:p>
            <a:r>
              <a:rPr lang="en-US" sz="2800" dirty="0"/>
              <a:t>Students who receive medium and long syllabi view their professors more favorably than those who get short syllabi.</a:t>
            </a:r>
          </a:p>
          <a:p>
            <a:endParaRPr lang="en-US" sz="2800" dirty="0"/>
          </a:p>
          <a:p>
            <a:r>
              <a:rPr lang="en-US" sz="2800" dirty="0"/>
              <a:t>Medium and long syllabi were 9 and 12 pages. </a:t>
            </a:r>
            <a:br>
              <a:rPr lang="en-US" sz="2800" dirty="0"/>
            </a:br>
            <a:r>
              <a:rPr lang="en-US" sz="2800" dirty="0"/>
              <a:t>Short = 6 pages!</a:t>
            </a:r>
          </a:p>
        </p:txBody>
      </p:sp>
    </p:spTree>
    <p:extLst>
      <p:ext uri="{BB962C8B-B14F-4D97-AF65-F5344CB8AC3E}">
        <p14:creationId xmlns:p14="http://schemas.microsoft.com/office/powerpoint/2010/main" val="389315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How to login to the review game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Visit </a:t>
            </a:r>
            <a:r>
              <a:rPr lang="en-US" sz="3200" dirty="0" smtClean="0">
                <a:solidFill>
                  <a:srgbClr val="0070C0"/>
                </a:solidFill>
              </a:rPr>
              <a:t>socrative.com</a:t>
            </a:r>
            <a:r>
              <a:rPr lang="en-US" sz="3200" dirty="0" smtClean="0"/>
              <a:t> and click </a:t>
            </a:r>
            <a:r>
              <a:rPr lang="en-US" sz="3200" b="1" dirty="0" smtClean="0"/>
              <a:t>Student Login</a:t>
            </a:r>
          </a:p>
          <a:p>
            <a:r>
              <a:rPr lang="en-US" sz="3200" dirty="0" smtClean="0"/>
              <a:t>Enter Room Name: </a:t>
            </a:r>
            <a:r>
              <a:rPr lang="en-US" sz="3200" dirty="0" smtClean="0">
                <a:solidFill>
                  <a:srgbClr val="0070C0"/>
                </a:solidFill>
              </a:rPr>
              <a:t>Baxley2857</a:t>
            </a:r>
            <a:r>
              <a:rPr lang="en-US" sz="3200" dirty="0" smtClean="0"/>
              <a:t> and click </a:t>
            </a:r>
            <a:r>
              <a:rPr lang="en-US" sz="3200" b="1" dirty="0" smtClean="0"/>
              <a:t>Join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998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What Do Our Students Say?</a:t>
            </a:r>
            <a:br>
              <a:rPr lang="en-US" sz="3600" dirty="0" smtClean="0">
                <a:latin typeface="+mn-lt"/>
              </a:rPr>
            </a:br>
            <a:r>
              <a:rPr lang="en-US" sz="2700" dirty="0">
                <a:solidFill>
                  <a:srgbClr val="0000FF"/>
                </a:solidFill>
                <a:latin typeface="+mn-lt"/>
              </a:rPr>
              <a:t>Results from </a:t>
            </a:r>
            <a:r>
              <a:rPr lang="en-US" sz="2700" dirty="0" smtClean="0">
                <a:solidFill>
                  <a:srgbClr val="0000FF"/>
                </a:solidFill>
                <a:latin typeface="+mn-lt"/>
              </a:rPr>
              <a:t>183 </a:t>
            </a:r>
            <a:r>
              <a:rPr lang="en-US" sz="2700" dirty="0">
                <a:solidFill>
                  <a:srgbClr val="0000FF"/>
                </a:solidFill>
                <a:latin typeface="+mn-lt"/>
              </a:rPr>
              <a:t>Cuesta College </a:t>
            </a:r>
            <a:r>
              <a:rPr lang="en-US" sz="2700" dirty="0" err="1" smtClean="0">
                <a:solidFill>
                  <a:srgbClr val="0000FF"/>
                </a:solidFill>
                <a:latin typeface="+mn-lt"/>
              </a:rPr>
              <a:t>math&amp;chemistry</a:t>
            </a:r>
            <a:r>
              <a:rPr lang="en-US" sz="27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700" dirty="0" smtClean="0">
                <a:solidFill>
                  <a:srgbClr val="0000FF"/>
                </a:solidFill>
                <a:latin typeface="+mn-lt"/>
              </a:rPr>
              <a:t>students</a:t>
            </a:r>
            <a:endParaRPr lang="en-US" sz="27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88727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statement reflects your thinking about student success</a:t>
            </a:r>
            <a:r>
              <a:rPr lang="en-US" dirty="0" smtClean="0"/>
              <a:t>?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Students are fully responsible for their own achievement and </a:t>
            </a:r>
            <a:r>
              <a:rPr lang="en-US" dirty="0" smtClean="0"/>
              <a:t>outcomes 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Students are mostly responsible for their own achievement and </a:t>
            </a:r>
            <a:r>
              <a:rPr lang="en-US" dirty="0" smtClean="0"/>
              <a:t>outcomes 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Students and instructors equally share responsibility for student achievement and </a:t>
            </a:r>
            <a:r>
              <a:rPr lang="en-US" dirty="0" smtClean="0"/>
              <a:t>outcomes 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Instructors are mostly responsible for student achievement and </a:t>
            </a:r>
            <a:r>
              <a:rPr lang="en-US" dirty="0" smtClean="0"/>
              <a:t>outcomes 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Instructors are fully responsible for student achievement and </a:t>
            </a:r>
            <a:r>
              <a:rPr lang="en-US" dirty="0" smtClean="0"/>
              <a:t>outcomes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15922" y="2507724"/>
            <a:ext cx="760144" cy="3406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23%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endParaRPr lang="en-US" sz="2600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47%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endParaRPr lang="en-US" sz="2600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26%</a:t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endParaRPr lang="en-US" sz="2600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1%</a:t>
            </a:r>
            <a:br>
              <a:rPr lang="en-US" sz="2600" dirty="0" smtClean="0">
                <a:solidFill>
                  <a:srgbClr val="FF0000"/>
                </a:solidFill>
              </a:rPr>
            </a:br>
            <a:endParaRPr lang="en-US" sz="2600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0%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9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What Do Our Students Say?</a:t>
            </a:r>
            <a:br>
              <a:rPr lang="en-US" sz="3600" dirty="0" smtClean="0">
                <a:latin typeface="+mn-lt"/>
              </a:rPr>
            </a:br>
            <a:r>
              <a:rPr lang="en-US" sz="2700" dirty="0">
                <a:solidFill>
                  <a:srgbClr val="0000FF"/>
                </a:solidFill>
              </a:rPr>
              <a:t>Results from 183 Cuesta College </a:t>
            </a:r>
            <a:r>
              <a:rPr lang="en-US" sz="2700" dirty="0" err="1">
                <a:solidFill>
                  <a:srgbClr val="0000FF"/>
                </a:solidFill>
              </a:rPr>
              <a:t>math&amp;chemistry</a:t>
            </a:r>
            <a:r>
              <a:rPr lang="en-US" sz="2700" dirty="0">
                <a:solidFill>
                  <a:srgbClr val="0000FF"/>
                </a:solidFill>
              </a:rPr>
              <a:t> students</a:t>
            </a:r>
            <a:endParaRPr lang="en-US" sz="27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5625"/>
            <a:ext cx="7214839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200" dirty="0"/>
              <a:t>A</a:t>
            </a:r>
            <a:r>
              <a:rPr lang="en-US" sz="2200" dirty="0" smtClean="0"/>
              <a:t>ttendance policy</a:t>
            </a:r>
            <a:endParaRPr lang="en-US" sz="2200" dirty="0"/>
          </a:p>
          <a:p>
            <a:pPr marL="346075" lvl="0" indent="-346075">
              <a:buFont typeface="+mj-lt"/>
              <a:buAutoNum type="romanUcPeriod"/>
            </a:pPr>
            <a:r>
              <a:rPr lang="en-US" sz="2200" dirty="0"/>
              <a:t>“Attendance is mandatory. I will drop you from the course if you miss 4 or more classes</a:t>
            </a:r>
            <a:r>
              <a:rPr lang="en-US" sz="2200" dirty="0" smtClean="0"/>
              <a:t>.”</a:t>
            </a:r>
          </a:p>
          <a:p>
            <a:pPr marL="346075" lvl="0" indent="-346075">
              <a:buFont typeface="+mj-lt"/>
              <a:buAutoNum type="romanUcPeriod"/>
            </a:pPr>
            <a:endParaRPr lang="en-US" sz="2200" dirty="0"/>
          </a:p>
          <a:p>
            <a:pPr marL="346075" lvl="0" indent="-346075">
              <a:buFont typeface="+mj-lt"/>
              <a:buAutoNum type="romanUcPeriod"/>
            </a:pPr>
            <a:r>
              <a:rPr lang="en-US" sz="2200" dirty="0"/>
              <a:t>“Attending class is important to student success. Students who miss 4 or more classes will be dropped.”</a:t>
            </a:r>
          </a:p>
          <a:p>
            <a:pPr marL="623888" lvl="0" indent="-279400">
              <a:buFont typeface="+mj-lt"/>
              <a:buAutoNum type="alphaLcPeriod"/>
            </a:pPr>
            <a:r>
              <a:rPr lang="en-US" sz="2200" dirty="0"/>
              <a:t>I do not have a preference</a:t>
            </a:r>
          </a:p>
          <a:p>
            <a:pPr marL="623888" lvl="0" indent="-279400">
              <a:buFont typeface="+mj-lt"/>
              <a:buAutoNum type="alphaLcPeriod"/>
            </a:pPr>
            <a:r>
              <a:rPr lang="en-US" sz="2200" dirty="0"/>
              <a:t>I prefer statement I because it is more welcoming to me</a:t>
            </a:r>
          </a:p>
          <a:p>
            <a:pPr marL="623888" lvl="0" indent="-279400">
              <a:buFont typeface="+mj-lt"/>
              <a:buAutoNum type="alphaLcPeriod"/>
            </a:pPr>
            <a:r>
              <a:rPr lang="en-US" sz="2200" dirty="0"/>
              <a:t>I prefer statement I because it is more direct</a:t>
            </a:r>
          </a:p>
          <a:p>
            <a:pPr marL="623888" lvl="0" indent="-279400">
              <a:buFont typeface="+mj-lt"/>
              <a:buAutoNum type="alphaLcPeriod"/>
            </a:pPr>
            <a:r>
              <a:rPr lang="en-US" sz="2200" dirty="0"/>
              <a:t>I prefer statement II because it is more welcoming to </a:t>
            </a:r>
            <a:r>
              <a:rPr lang="en-US" sz="2200" dirty="0" smtClean="0"/>
              <a:t>me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672038" y="4082110"/>
            <a:ext cx="715260" cy="180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14%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2%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16%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71%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9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686</TotalTime>
  <Words>958</Words>
  <Application>Microsoft Office PowerPoint</Application>
  <PresentationFormat>On-screen Show (4:3)</PresentationFormat>
  <Paragraphs>128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Cambria</vt:lpstr>
      <vt:lpstr>Century Gothic</vt:lpstr>
      <vt:lpstr>Times New Roman</vt:lpstr>
      <vt:lpstr>Wingdings</vt:lpstr>
      <vt:lpstr>Office Theme</vt:lpstr>
      <vt:lpstr>Becoming Equity-Minded Faculty  through Your Syllabus Lara and Greg Baxley</vt:lpstr>
      <vt:lpstr>PowerPoint Presentation</vt:lpstr>
      <vt:lpstr>Becoming Equity-Minded Faculty  through Your Syllabus</vt:lpstr>
      <vt:lpstr>Becoming Equity-Minded Faculty through Your Syllabus</vt:lpstr>
      <vt:lpstr>Becoming Equity-Minded Faculty through Your Syllabus</vt:lpstr>
      <vt:lpstr>PowerPoint Presentation</vt:lpstr>
      <vt:lpstr>How to login to the review game</vt:lpstr>
      <vt:lpstr>What Do Our Students Say? Results from 183 Cuesta College math&amp;chemistry students</vt:lpstr>
      <vt:lpstr>What Do Our Students Say? Results from 183 Cuesta College math&amp;chemistry students</vt:lpstr>
      <vt:lpstr>What Do Our Students Say? Results from 183 Cuesta College math&amp;chemistry students</vt:lpstr>
      <vt:lpstr>PowerPoint Presentation</vt:lpstr>
      <vt:lpstr>PowerPoint Presentation</vt:lpstr>
      <vt:lpstr>Becoming Equity-Minded Faculty through Your Syllabus</vt:lpstr>
      <vt:lpstr>Becoming Equity-Minded Faculty through Your Syllabus</vt:lpstr>
      <vt:lpstr>PowerPoint Presentation</vt:lpstr>
      <vt:lpstr>PowerPoint Presentation</vt:lpstr>
      <vt:lpstr>PowerPoint Presentation</vt:lpstr>
      <vt:lpstr>PowerPoint Presentation</vt:lpstr>
      <vt:lpstr>Students respond more favorably to warm or learner-centered 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Baxley</dc:creator>
  <cp:lastModifiedBy>Greg Baxley</cp:lastModifiedBy>
  <cp:revision>39</cp:revision>
  <cp:lastPrinted>2018-03-09T20:58:51Z</cp:lastPrinted>
  <dcterms:created xsi:type="dcterms:W3CDTF">2018-03-04T04:00:21Z</dcterms:created>
  <dcterms:modified xsi:type="dcterms:W3CDTF">2018-03-09T21:34:31Z</dcterms:modified>
</cp:coreProperties>
</file>